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B2B948-A692-4ADE-8B46-BB9F51554E90}">
  <a:tblStyle styleId="{CDB2B948-A692-4ADE-8B46-BB9F51554E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375c59b74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375c59b74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41ec821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41ec821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63d0a412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63d0a412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194b1d2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194b1d2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ae777f9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1ae777f9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257e1c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257e1c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・PCよりもSPの方がEERが小さいことが結果から読み取れる。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→PCとSPのマイクの性能差が出ていると考えられる。</a:t>
            </a:r>
            <a:endParaRPr sz="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25ee506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25ee506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・SNRが小さい方がノイズが乗っている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・SNR=20の時が音声のスペクトログラムが1番はっきりわかる→ノイズの影響が小さい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63d0a412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63d0a41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643ebf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643ebf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128287d5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128287d5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643ebf1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643ebf1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375c59b74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375c59b74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643ebf1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643ebf1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643ebf1c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643ebf1c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375c59b74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375c59b74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375c59b74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375c59b74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375c59b74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375c59b74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375c59b74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375c59b74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375c59b74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375c59b74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375c59b74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375c59b74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375c59b74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375c59b74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1349e4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1349e4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f3ecb4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1f3ecb4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fjtfnnxJrfO2cCF0TaZVY-tAxZt6bcQG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40j1AkX4Mz8PL3Jp-pGJ3fPigwDy4qe9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rvlBNmlUpakipgGkzX5FRO7JR453bFkE/view" TargetMode="External"/><Relationship Id="rId10" Type="http://schemas.openxmlformats.org/officeDocument/2006/relationships/hyperlink" Target="http://drive.google.com/file/d/1bjF75VkwnOt_P98ojD8FRBreWl358_iv/view" TargetMode="External"/><Relationship Id="rId13" Type="http://schemas.openxmlformats.org/officeDocument/2006/relationships/hyperlink" Target="http://drive.google.com/file/d/1V2iy7R5qiC1BZFM7bD09IOeGtio6nVtG/view" TargetMode="External"/><Relationship Id="rId12" Type="http://schemas.openxmlformats.org/officeDocument/2006/relationships/hyperlink" Target="http://drive.google.com/file/d/1awTJyBO4gS7O6TIDqZKBu8Vj5F_ArxC6/view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.png"/><Relationship Id="rId15" Type="http://schemas.openxmlformats.org/officeDocument/2006/relationships/image" Target="../media/image15.png"/><Relationship Id="rId14" Type="http://schemas.openxmlformats.org/officeDocument/2006/relationships/hyperlink" Target="http://drive.google.com/file/d/1N0lUc-BNHGaFTrYc_6qbYg7Wn6Zbd9Fy/view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5.png"/><Relationship Id="rId8" Type="http://schemas.openxmlformats.org/officeDocument/2006/relationships/hyperlink" Target="http://drive.google.com/file/d/1T8KMA10rynys5nbVgJRBM7YGaaIxJU19/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NOCZbNPuvfy0j7_3dHUzN7qOCsUsI0n/view" TargetMode="External"/><Relationship Id="rId10" Type="http://schemas.openxmlformats.org/officeDocument/2006/relationships/hyperlink" Target="http://drive.google.com/file/d/1-90aWbSsGG7ggJiNXNCQ_oOQgrVGXEWg/view" TargetMode="External"/><Relationship Id="rId13" Type="http://schemas.openxmlformats.org/officeDocument/2006/relationships/hyperlink" Target="http://drive.google.com/file/d/1-AcVbOBNcf2o1uhgehCr75pH5PR7TSgl/view" TargetMode="External"/><Relationship Id="rId12" Type="http://schemas.openxmlformats.org/officeDocument/2006/relationships/hyperlink" Target="http://drive.google.com/file/d/1-NkOJqHgKKwJ2Q7mWfjnDOaw4TOTuko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fjtfnnxJrfO2cCF0TaZVY-tAxZt6bcQG/view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Vd3MPIMqLepQOMDmhrVHkJ7r0jOskxxd/view" TargetMode="External"/><Relationship Id="rId10" Type="http://schemas.openxmlformats.org/officeDocument/2006/relationships/hyperlink" Target="http://drive.google.com/file/d/1SGHmC50whplg8SPirZgtkdF7soRApPBb/view" TargetMode="External"/><Relationship Id="rId13" Type="http://schemas.openxmlformats.org/officeDocument/2006/relationships/hyperlink" Target="http://drive.google.com/file/d/1-JugvRi7q89t2j2TqhzPWSt8rQrP6qRZ/view" TargetMode="External"/><Relationship Id="rId12" Type="http://schemas.openxmlformats.org/officeDocument/2006/relationships/hyperlink" Target="http://drive.google.com/file/d/1-ajEVG2fKa0V2x1KKSVlBHX6yU-Dvk1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hyperlink" Target="http://drive.google.com/file/d/1fjtfnnxJrfO2cCF0TaZVY-tAxZt6bcQG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1Q34ztB0vC0wcTVE1T-lI8O2cqYjsuP6/view" TargetMode="External"/><Relationship Id="rId10" Type="http://schemas.openxmlformats.org/officeDocument/2006/relationships/hyperlink" Target="http://drive.google.com/file/d/16wvOt2c--J55L6-dZg-iy4KaymrfvAjT/view" TargetMode="External"/><Relationship Id="rId13" Type="http://schemas.openxmlformats.org/officeDocument/2006/relationships/hyperlink" Target="http://drive.google.com/file/d/1FHKiCzxeoZDcPgxsGB26RW09ohVcGj4f/view" TargetMode="External"/><Relationship Id="rId12" Type="http://schemas.openxmlformats.org/officeDocument/2006/relationships/hyperlink" Target="http://drive.google.com/file/d/19OE_PxdvniAuKuThQmex9yaUyFP90vMb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8" Type="http://schemas.openxmlformats.org/officeDocument/2006/relationships/hyperlink" Target="http://drive.google.com/file/d/1fjtfnnxJrfO2cCF0TaZVY-tAxZt6bcQG/view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阿部　冨永　堀江　丸山　山口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069075" y="553225"/>
            <a:ext cx="430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フォントサイズの統一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見出し，本文，脚注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（）を全角にする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ページ数を書く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66825" y="680325"/>
            <a:ext cx="34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直し終わったら共有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733425" y="124777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図を大きく、EERを表で図を消す、スペクトログラムの説明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253800" y="4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結果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253800" y="-74700"/>
            <a:ext cx="8520600" cy="4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  </a:t>
            </a:r>
            <a:r>
              <a:rPr lang="j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200"/>
              <a:t>パソコン（EER:0.158)    　　　パソコンのスペクトログラム   　　スマホ(EER:0.092)　　　　スマホのスペクトログラム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　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400" y="829749"/>
            <a:ext cx="2574300" cy="20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475" y="878300"/>
            <a:ext cx="1931916" cy="1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ymgt-A_pc_01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638" y="3080113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 title="ymgtsp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300" y="243685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デバイスの違い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42900" y="3257400"/>
            <a:ext cx="81345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考察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スマートフォンの方が精度が良い.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デバイスの性能はパソコンの方が高いため、照合精度が上がると想定.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スマホはマイクが複数搭載されているため、パソコンに比べて精度が高くなったと考えられる.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79" name="Google Shape;179;p23"/>
          <p:cNvGraphicFramePr/>
          <p:nvPr/>
        </p:nvGraphicFramePr>
        <p:xfrm>
          <a:off x="4643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0" y="25717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chemeClr val="dk2"/>
                </a:solidFill>
              </a:rPr>
              <a:t>ホワイトノイズによる話者照合精度の影響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002000" y="11440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>
                <a:solidFill>
                  <a:schemeClr val="dk1"/>
                </a:solidFill>
              </a:rPr>
              <a:t>実験②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条件</a:t>
            </a:r>
            <a:endParaRPr sz="300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1172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男</a:t>
            </a:r>
            <a:r>
              <a:rPr lang="ja" sz="2400"/>
              <a:t>6人,女3人　合計49発話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ja" sz="2400"/>
              <a:t>照合発話対は1176（同一話者117対，異なる話者1059対）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ja" sz="2400"/>
              <a:t>SNR（信号雑音比）：音声と雑音の比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ja" sz="2400"/>
              <a:t>SNRが大きいほどノイズが少ない音声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ja" sz="2400"/>
              <a:t>SNRが小さいほどノイズが大きい音声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400"/>
              <a:t>これを横線でわかりやすくする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26"/>
          <p:cNvGraphicFramePr/>
          <p:nvPr/>
        </p:nvGraphicFramePr>
        <p:xfrm>
          <a:off x="554188" y="7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2680125"/>
                <a:gridCol w="1166800"/>
                <a:gridCol w="1434775"/>
                <a:gridCol w="1393200"/>
                <a:gridCol w="1360725"/>
              </a:tblGrid>
              <a:tr h="57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SNR[db]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20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　∞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6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パソコンのEER [%]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24.7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21.9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18.3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17.9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6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スマートフォンの</a:t>
                      </a:r>
                      <a:r>
                        <a:rPr lang="ja" sz="1600">
                          <a:solidFill>
                            <a:schemeClr val="dk1"/>
                          </a:solidFill>
                        </a:rPr>
                        <a:t>EER [%]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21.0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15.7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13.1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600"/>
                        <a:t>11.1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9" name="Google Shape;199;p26"/>
          <p:cNvSpPr txBox="1"/>
          <p:nvPr/>
        </p:nvSpPr>
        <p:spPr>
          <a:xfrm>
            <a:off x="384850" y="211650"/>
            <a:ext cx="3174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chemeClr val="dk2"/>
                </a:solidFill>
              </a:rPr>
              <a:t>結果(ホワイトノイズ)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80100" y="2720050"/>
            <a:ext cx="2074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考察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592675" y="3270250"/>
            <a:ext cx="80355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・SNRが小さいほどEERは大きくなる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→ノイズが大きくなるため照合が難しくなっている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000" y="1994354"/>
            <a:ext cx="2258600" cy="18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25" y="1994330"/>
            <a:ext cx="2258600" cy="18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750" y="1994357"/>
            <a:ext cx="2258600" cy="183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012" y="144588"/>
            <a:ext cx="2258600" cy="183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0650" y="144601"/>
            <a:ext cx="2258600" cy="183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02225" y="910150"/>
            <a:ext cx="2592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パソコン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48150" y="2489613"/>
            <a:ext cx="1841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スマートフォン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4" name="Google Shape;214;p27" title="white_pc_snr=0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325" y="1604375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 title="white_pc_snr=10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87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 title="white_pc_snr=20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01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 title="white_sp_snr=0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325" y="336520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 title="white_sp_snr=10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8725" y="336520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 title="white_sp_snr=20.wav">
            <a:hlinkClick r:id="rId14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0125" y="3365205"/>
            <a:ext cx="243025" cy="2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550000" y="3927225"/>
            <a:ext cx="7916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2"/>
                </a:solidFill>
              </a:rPr>
              <a:t>・SNRが小さい→ノイズ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2"/>
                </a:solidFill>
              </a:rPr>
              <a:t>・SNRが大きい→音声のスペクトログラムがわかりやすい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2"/>
                </a:solidFill>
              </a:rPr>
              <a:t>・スマートフォン→音声がわかりやすい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8750" y="144588"/>
            <a:ext cx="2258600" cy="183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71625" y="4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　　　　　　　　　</a:t>
            </a:r>
            <a:r>
              <a:rPr lang="ja" sz="4022"/>
              <a:t>実験③</a:t>
            </a:r>
            <a:endParaRPr sz="4022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152475"/>
            <a:ext cx="8520600" cy="3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 </a:t>
            </a:r>
            <a:r>
              <a:rPr lang="ja" sz="2400"/>
              <a:t>音声にフィルタ（ローパスフィルタ、バンドパスフィルタ、ハイパスフィルタ）を適用して，精度の変化を調査する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Google Shape;229;p28"/>
          <p:cNvSpPr txBox="1"/>
          <p:nvPr/>
        </p:nvSpPr>
        <p:spPr>
          <a:xfrm>
            <a:off x="1360625" y="3708100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49718" l="0" r="50059" t="1312"/>
          <a:stretch/>
        </p:blipFill>
        <p:spPr>
          <a:xfrm>
            <a:off x="0" y="2571750"/>
            <a:ext cx="2898250" cy="20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b="49867" l="49919" r="0" t="0"/>
          <a:stretch/>
        </p:blipFill>
        <p:spPr>
          <a:xfrm>
            <a:off x="2982800" y="2571750"/>
            <a:ext cx="2966444" cy="20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0" r="50189" t="50546"/>
          <a:stretch/>
        </p:blipFill>
        <p:spPr>
          <a:xfrm>
            <a:off x="6100475" y="2571750"/>
            <a:ext cx="2862709" cy="20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5539150" y="4777325"/>
            <a:ext cx="3097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https://detail-infomation.com/lpf-hpf-bpf-bsf/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男6人女3人，男28発話（6+7+3+6+6），女15発話（6+6+3)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照合発話対1176（同一話者117対，異</a:t>
            </a:r>
            <a:r>
              <a:rPr lang="ja"/>
              <a:t>なる</a:t>
            </a:r>
            <a:r>
              <a:rPr lang="ja"/>
              <a:t>話者1059対）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図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50~7000Hz（VoLTE規格）, 300~3400Hz（電話線の規格）が一般的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これらの数値を使ってフィルタを設計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16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ローパスフィルタ（LPF）</a:t>
            </a:r>
            <a:r>
              <a:rPr lang="ja"/>
              <a:t>の結果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634913"/>
            <a:ext cx="85206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EERとそのスペクトログラム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0"/>
          <p:cNvGraphicFramePr/>
          <p:nvPr/>
        </p:nvGraphicFramePr>
        <p:xfrm>
          <a:off x="0" y="125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1746300"/>
                <a:gridCol w="1845950"/>
                <a:gridCol w="1859275"/>
                <a:gridCol w="1814175"/>
                <a:gridCol w="1878300"/>
              </a:tblGrid>
              <a:tr h="51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~50Hz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~7000Hz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35.0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24.1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6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0.331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0.188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0.137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0.112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0" y="2366975"/>
            <a:ext cx="1520788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463" y="2319347"/>
            <a:ext cx="1678800" cy="13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425" y="2319350"/>
            <a:ext cx="1678800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913" y="2319350"/>
            <a:ext cx="1678800" cy="1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400" y="2343700"/>
            <a:ext cx="1455700" cy="1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438" y="3936388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 title="50pc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5225" y="3832175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title="300pc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7788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title="3400pc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363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 title="7000pc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5125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487875" y="4197002"/>
            <a:ext cx="8223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~7000HzはEERにあまり変化がなく, ~3400Hzが最も低い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3400Hz</a:t>
            </a:r>
            <a:r>
              <a:rPr lang="ja" sz="1800">
                <a:solidFill>
                  <a:schemeClr val="dk2"/>
                </a:solidFill>
              </a:rPr>
              <a:t>まで</a:t>
            </a:r>
            <a:r>
              <a:rPr lang="ja" sz="1800">
                <a:solidFill>
                  <a:schemeClr val="dk2"/>
                </a:solidFill>
              </a:rPr>
              <a:t>に識別における重要な情報が含まれていると考えられる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15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ハイパスフィルタ（HPF）の結果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728225"/>
            <a:ext cx="85206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0" y="115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1650275"/>
                <a:gridCol w="1397725"/>
                <a:gridCol w="1524000"/>
                <a:gridCol w="1524000"/>
                <a:gridCol w="1524000"/>
                <a:gridCol w="1524000"/>
              </a:tblGrid>
              <a:tr h="4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3400Hz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7000Hz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36.8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50.6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7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スペクトログラム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0.114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0.316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0.485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b="0" l="3297" r="3297" t="0"/>
          <a:stretch/>
        </p:blipFill>
        <p:spPr>
          <a:xfrm>
            <a:off x="1622175" y="2367550"/>
            <a:ext cx="1475226" cy="11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0" l="3297" r="3297" t="0"/>
          <a:stretch/>
        </p:blipFill>
        <p:spPr>
          <a:xfrm>
            <a:off x="2936227" y="2328113"/>
            <a:ext cx="1573448" cy="126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 b="0" l="3297" r="3297" t="0"/>
          <a:stretch/>
        </p:blipFill>
        <p:spPr>
          <a:xfrm>
            <a:off x="4509675" y="2328135"/>
            <a:ext cx="1573448" cy="126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3297" r="3297" t="0"/>
          <a:stretch/>
        </p:blipFill>
        <p:spPr>
          <a:xfrm>
            <a:off x="6005925" y="2328125"/>
            <a:ext cx="1573448" cy="126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7">
            <a:alphaModFix/>
          </a:blip>
          <a:srcRect b="0" l="2615" r="2615" t="0"/>
          <a:stretch/>
        </p:blipFill>
        <p:spPr>
          <a:xfrm>
            <a:off x="7579375" y="2337200"/>
            <a:ext cx="1573448" cy="124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1038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 title="f1_ymgtA_pc1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24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 title="f2_ymgtA_pc1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76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 title="f_ymgtA_pc1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28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 title="f4_ymgtA_pc1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80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465750" y="4243000"/>
            <a:ext cx="8212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フィルタなしと50Hz~と300Hz~でほとんど同じ結果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LPFと逆のことが言えることを言及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概要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話者</a:t>
            </a:r>
            <a:r>
              <a:rPr lang="ja" sz="2200"/>
              <a:t>照合</a:t>
            </a:r>
            <a:r>
              <a:rPr lang="ja" sz="2200"/>
              <a:t>とは何か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話者</a:t>
            </a:r>
            <a:r>
              <a:rPr lang="ja" sz="2200"/>
              <a:t>照合</a:t>
            </a:r>
            <a:r>
              <a:rPr lang="ja" sz="2200"/>
              <a:t>の関連知識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短時間フーリエ変換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評価指標(EER)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実施した実験とその結果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概要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結果</a:t>
            </a:r>
            <a:endParaRPr sz="1800"/>
          </a:p>
        </p:txBody>
      </p:sp>
      <p:sp>
        <p:nvSpPr>
          <p:cNvPr id="64" name="Google Shape;64;p14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概要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256200" y="13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バンドパスフィルタ（BPF）の結果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311700" y="619575"/>
            <a:ext cx="8520600" cy="3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6" name="Google Shape;286;p32"/>
          <p:cNvGraphicFramePr/>
          <p:nvPr/>
        </p:nvGraphicFramePr>
        <p:xfrm>
          <a:off x="0" y="10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1630150"/>
                <a:gridCol w="1417850"/>
                <a:gridCol w="1524000"/>
                <a:gridCol w="1524000"/>
                <a:gridCol w="1524000"/>
                <a:gridCol w="1524000"/>
              </a:tblGrid>
              <a:tr h="51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50~7000Hz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300~7000Hz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23.1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79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スペクトログラム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0.111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0.118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0.180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0.138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0.120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575" y="2223675"/>
            <a:ext cx="1739802" cy="13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299" y="2223675"/>
            <a:ext cx="1739802" cy="130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4027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0402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7">
            <a:alphaModFix/>
          </a:blip>
          <a:srcRect b="0" l="3297" r="3297" t="0"/>
          <a:stretch/>
        </p:blipFill>
        <p:spPr>
          <a:xfrm>
            <a:off x="1553675" y="2276175"/>
            <a:ext cx="1494323" cy="1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0875" y="3579463"/>
            <a:ext cx="358925" cy="3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 title="ymgt-A_pc_01_50-7000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9000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 title="ymgt-A_pc_01_300-3400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7113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 title="ymgt-A_pc_01_50-3400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5238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 title="ymgt-A_pc_01_300-7000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900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789725" y="4261550"/>
            <a:ext cx="813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EERは50~7000Hzの時が一番小さい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~50Hzと7000Hz~には識別に不必要なノイズが含まれていると考えられる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33"/>
          <p:cNvGraphicFramePr/>
          <p:nvPr/>
        </p:nvGraphicFramePr>
        <p:xfrm>
          <a:off x="311700" y="20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1549300"/>
                <a:gridCol w="1408150"/>
                <a:gridCol w="1396025"/>
                <a:gridCol w="2001000"/>
                <a:gridCol w="148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フィルタの種類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300Hz~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300Hz~3400Hz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(BPF)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~3400Hz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(LPF)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EER [%]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0.231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EERの</a:t>
            </a:r>
            <a:r>
              <a:rPr lang="ja"/>
              <a:t>変化が小さかったものの比較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graphicFrame>
        <p:nvGraphicFramePr>
          <p:cNvPr id="305" name="Google Shape;305;p33"/>
          <p:cNvGraphicFramePr/>
          <p:nvPr/>
        </p:nvGraphicFramePr>
        <p:xfrm>
          <a:off x="311700" y="120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1549300"/>
                <a:gridCol w="1408150"/>
                <a:gridCol w="1396025"/>
                <a:gridCol w="2001000"/>
                <a:gridCol w="148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フィルタの種類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50Hz~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50Hz~7000Hz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(BPF)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~7000Hz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(LPF)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EER [%]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33"/>
          <p:cNvSpPr txBox="1"/>
          <p:nvPr/>
        </p:nvSpPr>
        <p:spPr>
          <a:xfrm>
            <a:off x="311700" y="4145025"/>
            <a:ext cx="81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HPFなどはカットオフ周波数より低い周波数成分を減衰させるため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07" name="Google Shape;307;p33"/>
          <p:cNvGraphicFramePr/>
          <p:nvPr/>
        </p:nvGraphicFramePr>
        <p:xfrm>
          <a:off x="-8993025" y="239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{CDB2B948-A692-4ADE-8B46-BB9F51554E90}</a:tableStyleId>
              </a:tblPr>
              <a:tblGrid>
                <a:gridCol w="2208075"/>
                <a:gridCol w="2208075"/>
                <a:gridCol w="2208075"/>
                <a:gridCol w="2208075"/>
              </a:tblGrid>
              <a:tr h="5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フィルタなし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50Hz~</a:t>
                      </a:r>
                      <a:r>
                        <a:rPr lang="ja" sz="1700">
                          <a:solidFill>
                            <a:schemeClr val="dk1"/>
                          </a:solidFill>
                        </a:rPr>
                        <a:t> (HPF)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300Hz~ (HPF)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~7000Hz (LPF)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0.179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37200" y="3647475"/>
            <a:ext cx="2104900" cy="19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0" l="3298" r="7796" t="3781"/>
          <a:stretch/>
        </p:blipFill>
        <p:spPr>
          <a:xfrm>
            <a:off x="-6729125" y="3647500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 rotWithShape="1">
          <a:blip r:embed="rId5">
            <a:alphaModFix/>
          </a:blip>
          <a:srcRect b="0" l="3296" r="8566" t="3947"/>
          <a:stretch/>
        </p:blipFill>
        <p:spPr>
          <a:xfrm>
            <a:off x="-4521050" y="3647500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12975" y="3647500"/>
            <a:ext cx="2104900" cy="19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話者認識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音声をもとに，発話者が誰であるかを認識する技術．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個人を認証，アクセス制御，音声鑑定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関連知識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短時間フーリエ変換，EER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実験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録音デバイス，ノイズ，周波数成分の認識精度への影響</a:t>
            </a: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</a:t>
            </a:r>
            <a:r>
              <a:rPr lang="ja" sz="900">
                <a:solidFill>
                  <a:schemeClr val="dk2"/>
                </a:solidFill>
              </a:rPr>
              <a:t>まとめ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ご清聴ありがとうございました．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話者</a:t>
            </a:r>
            <a:r>
              <a:rPr lang="ja"/>
              <a:t>照合</a:t>
            </a:r>
            <a:r>
              <a:rPr lang="ja"/>
              <a:t>とは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音声から話者の特徴を抽出し，発話者が誰であるかを認識する技術．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個人の判定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電話の音声を用いた本人確認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識別結果に基づく情報へのアクセス制御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分析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大量のデータから人物に関する情報を抽出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警察の科学捜査(音声鑑定)など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話者照合とは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25" y="1643837"/>
            <a:ext cx="3957825" cy="1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416500" y="3310950"/>
            <a:ext cx="3727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https://www.jstage.jst.go.jp/article/isciesci/62/2/62_63/_pdf/-char/ja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089375" y="418650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話者照合の説明にする．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話者照合とは，で書き始めればよさそう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話者認識の関連知識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短時間フーリエ変換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" sz="1600"/>
              <a:t>スペクトログラム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評価指標</a:t>
            </a:r>
            <a:endParaRPr sz="20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7168" l="7529" r="51007" t="64394"/>
          <a:stretch/>
        </p:blipFill>
        <p:spPr>
          <a:xfrm>
            <a:off x="5010800" y="1196049"/>
            <a:ext cx="3897277" cy="26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950" y="2358900"/>
            <a:ext cx="3703125" cy="25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短時間フーリエ変換 </a:t>
            </a:r>
            <a:r>
              <a:rPr lang="ja" sz="1800"/>
              <a:t>STFT: Short-Time Fourier Transform</a:t>
            </a:r>
            <a:endParaRPr sz="18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信号の短い区間を切り出して，フーリエ変換したもの．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パラメータにより性能が変化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500"/>
              <a:t>フレーム長</a:t>
            </a:r>
            <a:r>
              <a:rPr b="1" lang="ja" sz="1900">
                <a:solidFill>
                  <a:srgbClr val="FF9900"/>
                </a:solidFill>
              </a:rPr>
              <a:t>＋</a:t>
            </a:r>
            <a:r>
              <a:rPr b="1" lang="ja" sz="1500"/>
              <a:t> ⇒ </a:t>
            </a:r>
            <a:r>
              <a:rPr lang="ja" sz="1500"/>
              <a:t>時間分解能</a:t>
            </a:r>
            <a:r>
              <a:rPr b="1" lang="ja" sz="1900">
                <a:solidFill>
                  <a:srgbClr val="4A86E8"/>
                </a:solidFill>
              </a:rPr>
              <a:t>－</a:t>
            </a:r>
            <a:r>
              <a:rPr lang="ja" sz="1500"/>
              <a:t>，周波数分解能</a:t>
            </a:r>
            <a:r>
              <a:rPr b="1" lang="ja" sz="1900">
                <a:solidFill>
                  <a:srgbClr val="FF9900"/>
                </a:solidFill>
              </a:rPr>
              <a:t>＋</a:t>
            </a:r>
            <a:endParaRPr b="1" sz="19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ja" sz="1500"/>
              <a:t>解析したい信号に応じて，適切なパラメータを設定</a:t>
            </a:r>
            <a:endParaRPr sz="1500"/>
          </a:p>
        </p:txBody>
      </p:sp>
      <p:sp>
        <p:nvSpPr>
          <p:cNvPr id="90" name="Google Shape;90;p17"/>
          <p:cNvSpPr txBox="1"/>
          <p:nvPr/>
        </p:nvSpPr>
        <p:spPr>
          <a:xfrm>
            <a:off x="311700" y="2678575"/>
            <a:ext cx="27750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dk1"/>
                </a:solidFill>
              </a:rPr>
              <a:t>スペクトログラム</a:t>
            </a:r>
            <a:endParaRPr sz="25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STFTの結果のうち振幅成分を可視化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周波数成分の</a:t>
            </a:r>
            <a:br>
              <a:rPr lang="ja" sz="1800">
                <a:solidFill>
                  <a:schemeClr val="dk2"/>
                </a:solidFill>
              </a:rPr>
            </a:br>
            <a:r>
              <a:rPr lang="ja" sz="1800">
                <a:solidFill>
                  <a:schemeClr val="dk2"/>
                </a:solidFill>
              </a:rPr>
              <a:t>時間変化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5469400" y="3050950"/>
            <a:ext cx="37275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https://www.jstage.jst.go.jp/article/jasj/72/12/72_764/_pdf/-char/ja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325" y="1523175"/>
            <a:ext cx="3329476" cy="15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35478" l="7715" r="51700" t="37236"/>
          <a:stretch/>
        </p:blipFill>
        <p:spPr>
          <a:xfrm>
            <a:off x="2734025" y="3605653"/>
            <a:ext cx="2285379" cy="15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8051" l="12146" r="51733" t="64663"/>
          <a:stretch/>
        </p:blipFill>
        <p:spPr>
          <a:xfrm>
            <a:off x="7036249" y="3615052"/>
            <a:ext cx="2034074" cy="15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35478" l="54327" r="9550" t="37236"/>
          <a:stretch/>
        </p:blipFill>
        <p:spPr>
          <a:xfrm>
            <a:off x="5005128" y="3606133"/>
            <a:ext cx="2034074" cy="15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431473" y="3377300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256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410210" y="3377300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512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 / 短時間フーリエ変換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477641" y="3371826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1024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225725" y="104675"/>
            <a:ext cx="39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スペクトログラムが小さいので，</a:t>
            </a:r>
            <a:r>
              <a:rPr b="1" lang="ja" sz="1800">
                <a:solidFill>
                  <a:srgbClr val="FF0000"/>
                </a:solidFill>
              </a:rPr>
              <a:t>ページを分ける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837800" y="843575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図表内の注目するべき部分を指さすとか，するべき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222175" y="2631550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この図は分かりづらいので，簡単にするか，アニメーションを付けるなどする．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09325" y="239225"/>
            <a:ext cx="430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2ページに分けて，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変数や分解能をスライダー形式で変化を図示する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縦軸が周波数，横軸が時間分解能，という話も，指をさしてする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2150775"/>
            <a:ext cx="4260300" cy="28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混同行列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他人受け入れ率: FAR = FP/(FP+TN)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本人拒否率: FRR = FN/(TP+FN)	</a:t>
            </a:r>
            <a:endParaRPr/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等価エラー率 </a:t>
            </a:r>
            <a:r>
              <a:rPr lang="ja" sz="1800"/>
              <a:t>EER: Equal Error Rate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ja"/>
              <a:t>他人受け入れ率 = 本人拒否率</a:t>
            </a:r>
            <a:endParaRPr b="1"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低ければ低いほど性能が良い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298" y="1017727"/>
            <a:ext cx="4425174" cy="300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 rot="10800000">
            <a:off x="4967299" y="3187375"/>
            <a:ext cx="648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2823474" y="3187838"/>
            <a:ext cx="20775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8"/>
          <p:cNvSpPr txBox="1"/>
          <p:nvPr/>
        </p:nvSpPr>
        <p:spPr>
          <a:xfrm>
            <a:off x="2842005" y="2813949"/>
            <a:ext cx="1636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EER: 0.171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50" y="2561775"/>
            <a:ext cx="1560901" cy="15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349925" y="4002300"/>
            <a:ext cx="5756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https://github.com/rasbt/python-machine-learning-book-3rd-edition/blob/master/ch06/images/06_08.png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 / 評価指標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630328" y="3092573"/>
            <a:ext cx="178200" cy="169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1510150" y="4807075"/>
            <a:ext cx="69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フッターは要る？書くならもっとbodyと区別する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4750" y="318737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混同行列は自分で書きましょう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268800" y="583125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この図についても説明しなかったので，言及しましょう．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600"/>
            <a:ext cx="85206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発話音声の対について，同一話者の発話であるか判定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/>
              <a:t>発話から話者埋め込みを抽出，コサイン類似度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認識精度への影響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録音デバイスの違い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ノイズ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音声に含まれる周波数成分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照合音声</a:t>
            </a:r>
            <a:endParaRPr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スマホとパソコンで同一発話を同時に録音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16kHz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発話長は一秒ほど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任意の単語を発話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実験について</a:t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4904537" y="2023012"/>
            <a:ext cx="3927370" cy="2851761"/>
            <a:chOff x="5347500" y="2497000"/>
            <a:chExt cx="3484800" cy="2530400"/>
          </a:xfrm>
        </p:grpSpPr>
        <p:cxnSp>
          <p:nvCxnSpPr>
            <p:cNvPr id="129" name="Google Shape;129;p19"/>
            <p:cNvCxnSpPr/>
            <p:nvPr/>
          </p:nvCxnSpPr>
          <p:spPr>
            <a:xfrm flipH="1" rot="10800000">
              <a:off x="61500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p19"/>
            <p:cNvCxnSpPr/>
            <p:nvPr/>
          </p:nvCxnSpPr>
          <p:spPr>
            <a:xfrm rot="10800000">
              <a:off x="74985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227300" y="4717500"/>
              <a:ext cx="1605000" cy="309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発話音声B</a:t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3475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話者埋め込みＡ</a:t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72273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話者埋め込みB</a:t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47500" y="4717500"/>
              <a:ext cx="1605000" cy="3099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発話音声A</a:t>
              </a:r>
              <a:endParaRPr/>
            </a:p>
          </p:txBody>
        </p:sp>
        <p:cxnSp>
          <p:nvCxnSpPr>
            <p:cNvPr id="135" name="Google Shape;135;p19"/>
            <p:cNvCxnSpPr>
              <a:stCxn id="134" idx="0"/>
              <a:endCxn id="132" idx="2"/>
            </p:cNvCxnSpPr>
            <p:nvPr/>
          </p:nvCxnSpPr>
          <p:spPr>
            <a:xfrm rot="10800000">
              <a:off x="61500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" name="Google Shape;136;p19"/>
            <p:cNvCxnSpPr>
              <a:stCxn id="131" idx="0"/>
              <a:endCxn id="133" idx="2"/>
            </p:cNvCxnSpPr>
            <p:nvPr/>
          </p:nvCxnSpPr>
          <p:spPr>
            <a:xfrm rot="10800000">
              <a:off x="80298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p19"/>
            <p:cNvCxnSpPr>
              <a:stCxn id="138" idx="0"/>
              <a:endCxn id="139" idx="2"/>
            </p:cNvCxnSpPr>
            <p:nvPr/>
          </p:nvCxnSpPr>
          <p:spPr>
            <a:xfrm rot="10800000">
              <a:off x="7076250" y="3100950"/>
              <a:ext cx="0" cy="28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p19"/>
            <p:cNvSpPr/>
            <p:nvPr/>
          </p:nvSpPr>
          <p:spPr>
            <a:xfrm>
              <a:off x="6307500" y="3382350"/>
              <a:ext cx="1537500" cy="3552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cos類似度</a:t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273750" y="2497000"/>
              <a:ext cx="1605000" cy="603950"/>
            </a:xfrm>
            <a:prstGeom prst="flowChartDecision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300">
                  <a:solidFill>
                    <a:schemeClr val="lt1"/>
                  </a:solidFill>
                </a:rPr>
                <a:t>同じ人?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sp>
        <p:nvSpPr>
          <p:cNvPr id="140" name="Google Shape;140;p19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概要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130350" y="1017725"/>
            <a:ext cx="3379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1300">
                <a:solidFill>
                  <a:schemeClr val="dk2"/>
                </a:solidFill>
              </a:rPr>
              <a:t>話者埋め込み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ja" sz="1300">
                <a:solidFill>
                  <a:schemeClr val="dk2"/>
                </a:solidFill>
              </a:rPr>
              <a:t>深層学習に基づく手法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ja" sz="1300">
                <a:solidFill>
                  <a:schemeClr val="dk2"/>
                </a:solidFill>
              </a:rPr>
              <a:t>話者に由来する成分が集約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2691375" y="1928825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実験のインデックスを付ける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後ろのスライドと文言を対応させる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525125" y="1315775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埋め込み抽出に使ったモデルについても軽く言及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603100" y="1928825"/>
            <a:ext cx="17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EERを計算，に変更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ctrTitle"/>
          </p:nvPr>
        </p:nvSpPr>
        <p:spPr>
          <a:xfrm>
            <a:off x="311700" y="744575"/>
            <a:ext cx="85206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実験①</a:t>
            </a:r>
            <a:endParaRPr sz="4300"/>
          </a:p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311700" y="1669475"/>
            <a:ext cx="8520600" cy="19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デバイス機器（パソコンとスマートフォン）の違いによる話者照合の精度の違いを調査する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デバイスの違い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28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647700"/>
            <a:ext cx="85206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男3人女3人，男16発話（6+7+3），女15発話（6+6+3）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照合発話対は465対（同一話者62対，異なる話者393対）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照合発話の例があるといい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同一話者はAとAが一緒、AとBが違う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3767925" y="32147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デバイスの違い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